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7" r:id="rId2"/>
    <p:sldId id="299" r:id="rId3"/>
    <p:sldId id="302" r:id="rId4"/>
    <p:sldId id="303" r:id="rId5"/>
    <p:sldId id="304" r:id="rId6"/>
    <p:sldId id="301" r:id="rId7"/>
    <p:sldId id="305" r:id="rId8"/>
  </p:sldIdLst>
  <p:sldSz cx="10972800" cy="8229600" type="B4JIS"/>
  <p:notesSz cx="6950075" cy="9167813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CCFF"/>
    <a:srgbClr val="FFFF99"/>
    <a:srgbClr val="877C6B"/>
    <a:srgbClr val="78A200"/>
    <a:srgbClr val="FFA466"/>
    <a:srgbClr val="FF9999"/>
    <a:srgbClr val="0033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 autoAdjust="0"/>
    <p:restoredTop sz="94660"/>
  </p:normalViewPr>
  <p:slideViewPr>
    <p:cSldViewPr>
      <p:cViewPr varScale="1">
        <p:scale>
          <a:sx n="38" d="100"/>
          <a:sy n="38" d="100"/>
        </p:scale>
        <p:origin x="-1142" y="-67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61D77-90BD-428D-93A5-4A26F426B8B1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54513"/>
            <a:ext cx="5559425" cy="4125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438"/>
            <a:ext cx="301148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07438"/>
            <a:ext cx="301148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AF482-7C61-4C6D-99FA-7BF95F46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2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40080" y="1645920"/>
            <a:ext cx="9421978" cy="2194560"/>
          </a:xfrm>
          <a:ln>
            <a:noFill/>
          </a:ln>
        </p:spPr>
        <p:txBody>
          <a:bodyPr vert="horz" tIns="0" rIns="2194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7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0080" y="3874243"/>
            <a:ext cx="9425635" cy="2103120"/>
          </a:xfrm>
        </p:spPr>
        <p:txBody>
          <a:bodyPr lIns="0" rIns="21946"/>
          <a:lstStyle>
            <a:lvl1pPr marL="0" marR="54864" indent="0" algn="r">
              <a:buNone/>
              <a:defRPr>
                <a:solidFill>
                  <a:schemeClr val="tx1"/>
                </a:solidFill>
              </a:defRPr>
            </a:lvl1pPr>
            <a:lvl2pPr marL="548640" indent="0" algn="ctr">
              <a:buNone/>
            </a:lvl2pPr>
            <a:lvl3pPr marL="1097280" indent="0" algn="ctr">
              <a:buNone/>
            </a:lvl3pPr>
            <a:lvl4pPr marL="1645920" indent="0" algn="ctr">
              <a:buNone/>
            </a:lvl4pPr>
            <a:lvl5pPr marL="2194560" indent="0" algn="ctr">
              <a:buNone/>
            </a:lvl5pPr>
            <a:lvl6pPr marL="2743200" indent="0" algn="ctr">
              <a:buNone/>
            </a:lvl6pPr>
            <a:lvl7pPr marL="3291840" indent="0" algn="ctr">
              <a:buNone/>
            </a:lvl7pPr>
            <a:lvl8pPr marL="3840480" indent="0" algn="ctr">
              <a:buNone/>
            </a:lvl8pPr>
            <a:lvl9pPr marL="438912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1097282"/>
            <a:ext cx="2468880" cy="625411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097282"/>
            <a:ext cx="7223760" cy="625411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22" y="1580083"/>
            <a:ext cx="9326880" cy="163494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7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422" y="3245597"/>
            <a:ext cx="9326880" cy="1811654"/>
          </a:xfrm>
        </p:spPr>
        <p:txBody>
          <a:bodyPr lIns="54864" rIns="54864" anchor="t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844906"/>
            <a:ext cx="9875520" cy="1371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304102"/>
            <a:ext cx="4846320" cy="5321808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304102"/>
            <a:ext cx="4846320" cy="5321808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844906"/>
            <a:ext cx="9875520" cy="1371600"/>
          </a:xfrm>
        </p:spPr>
        <p:txBody>
          <a:bodyPr tIns="54864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226298"/>
            <a:ext cx="4848226" cy="791222"/>
          </a:xfrm>
        </p:spPr>
        <p:txBody>
          <a:bodyPr lIns="54864" tIns="0" rIns="54864" bIns="0" anchor="ctr">
            <a:noAutofit/>
          </a:bodyPr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1" y="2231709"/>
            <a:ext cx="4850130" cy="785812"/>
          </a:xfrm>
        </p:spPr>
        <p:txBody>
          <a:bodyPr lIns="54864" tIns="0" rIns="54864" bIns="0" anchor="ctr"/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3017520"/>
            <a:ext cx="4848226" cy="4614864"/>
          </a:xfrm>
        </p:spPr>
        <p:txBody>
          <a:bodyPr tIns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3017520"/>
            <a:ext cx="4850130" cy="4614864"/>
          </a:xfrm>
        </p:spPr>
        <p:txBody>
          <a:bodyPr tIns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844906"/>
            <a:ext cx="9966960" cy="1371600"/>
          </a:xfrm>
        </p:spPr>
        <p:txBody>
          <a:bodyPr vert="horz" tIns="5486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17222"/>
            <a:ext cx="3291840" cy="139446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22960" y="2011680"/>
            <a:ext cx="3291840" cy="5486400"/>
          </a:xfrm>
        </p:spPr>
        <p:txBody>
          <a:bodyPr lIns="21946" rIns="21946"/>
          <a:lstStyle>
            <a:lvl1pPr marL="0" indent="0" algn="l">
              <a:buNone/>
              <a:defRPr sz="17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90060" y="2011680"/>
            <a:ext cx="6134100" cy="5486400"/>
          </a:xfrm>
        </p:spPr>
        <p:txBody>
          <a:bodyPr tIns="0"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4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798904" y="1329692"/>
            <a:ext cx="6309360" cy="493776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9604961" y="6431723"/>
            <a:ext cx="186538" cy="18653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412396"/>
            <a:ext cx="2655418" cy="1899145"/>
          </a:xfrm>
        </p:spPr>
        <p:txBody>
          <a:bodyPr vert="horz" lIns="54864" tIns="54864" rIns="54864" bIns="54864" anchor="b"/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3394542"/>
            <a:ext cx="2651760" cy="2615184"/>
          </a:xfrm>
        </p:spPr>
        <p:txBody>
          <a:bodyPr lIns="76810" rIns="54864" bIns="54864" anchor="t"/>
          <a:lstStyle>
            <a:lvl1pPr marL="0" indent="0" algn="l">
              <a:spcBef>
                <a:spcPts val="300"/>
              </a:spcBef>
              <a:buFontTx/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92640" y="7627621"/>
            <a:ext cx="731520" cy="438150"/>
          </a:xfrm>
        </p:spPr>
        <p:txBody>
          <a:bodyPr/>
          <a:lstStyle/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82952" y="1439420"/>
            <a:ext cx="5541264" cy="471830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430" y="6979920"/>
            <a:ext cx="10995660" cy="1249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257800" y="7463791"/>
            <a:ext cx="5715000" cy="7658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430" y="-8573"/>
            <a:ext cx="10995660" cy="1249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57800" y="-8572"/>
            <a:ext cx="5715000" cy="7658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844906"/>
            <a:ext cx="9875520" cy="1371600"/>
          </a:xfrm>
          <a:prstGeom prst="rect">
            <a:avLst/>
          </a:prstGeom>
        </p:spPr>
        <p:txBody>
          <a:bodyPr vert="horz" lIns="0" tIns="54864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2322576"/>
            <a:ext cx="9875520" cy="5266944"/>
          </a:xfrm>
          <a:prstGeom prst="rect">
            <a:avLst/>
          </a:prstGeom>
        </p:spPr>
        <p:txBody>
          <a:bodyPr vert="horz" lIns="109728" tIns="54864" rIns="109728" bIns="5486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FABB5F-9275-4ED5-BE91-F773EED5A50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00400" y="7627621"/>
            <a:ext cx="4023360" cy="43815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09760" y="7627621"/>
            <a:ext cx="914400" cy="4381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AB3D48-D019-497A-861B-B4B7679E6B9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2821" y="242890"/>
            <a:ext cx="11016658" cy="77906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29184" indent="-32918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68096" indent="-2962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962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464" indent="-25237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indent="-25237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084832" indent="-25237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88" indent="-21945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33472" indent="-219456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indent="-21945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ular Callout 20"/>
          <p:cNvSpPr/>
          <p:nvPr/>
        </p:nvSpPr>
        <p:spPr>
          <a:xfrm>
            <a:off x="1861899" y="1066800"/>
            <a:ext cx="7270774" cy="3276600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6</a:t>
            </a:r>
            <a:r>
              <a:rPr lang="en-US" sz="2400" baseline="300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 Grade Social Studies Network</a:t>
            </a:r>
          </a:p>
          <a:p>
            <a:pPr algn="ctr"/>
            <a:endParaRPr lang="en-US" sz="3200" dirty="0">
              <a:solidFill>
                <a:schemeClr val="tx2">
                  <a:lumMod val="10000"/>
                </a:schemeClr>
              </a:solidFill>
              <a:latin typeface="Copperplate Gothic Bold" panose="020E07050202060204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River</a:t>
            </a:r>
          </a:p>
          <a:p>
            <a:pPr algn="ctr"/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Activities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6166" y="4038600"/>
            <a:ext cx="103632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GLCE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G1.3.3 Explain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in which places are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and how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connections demonstrate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5257800"/>
            <a:ext cx="10474842" cy="2895600"/>
          </a:xfrm>
          <a:prstGeom prst="roundRect">
            <a:avLst>
              <a:gd name="adj" fmla="val 8998"/>
            </a:avLst>
          </a:prstGeom>
          <a:solidFill>
            <a:srgbClr val="FFFF99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6-G4.4.1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factors that contribute to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and cooperation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resources,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wealth).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6-G4.4.2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from different perspectives, examples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of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conflict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the region under study. 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6-C4.3  Conflict and cooperation between and among nations (3GLCEs)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policies, international issues, treaties, agreements, organizations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8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762000"/>
            <a:ext cx="6076950" cy="73761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61834" y="4237910"/>
            <a:ext cx="450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4239100"/>
            <a:ext cx="450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12726" y="4240290"/>
            <a:ext cx="450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8526" y="4237910"/>
            <a:ext cx="5293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5068389"/>
            <a:ext cx="450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86825" y="5056516"/>
            <a:ext cx="5293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735874"/>
            <a:ext cx="6076950" cy="914400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762000"/>
            <a:ext cx="6022848" cy="737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44" y="762000"/>
            <a:ext cx="6010656" cy="73761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88910" y="5334000"/>
            <a:ext cx="470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2133" y="4038600"/>
            <a:ext cx="4908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K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2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44" y="762000"/>
            <a:ext cx="6010656" cy="73761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88910" y="5334000"/>
            <a:ext cx="470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2133" y="4038600"/>
            <a:ext cx="4908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K</a:t>
            </a:r>
            <a:endParaRPr lang="en-US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6966" y="2057400"/>
            <a:ext cx="3113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3010" y="2356727"/>
            <a:ext cx="4299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2423" y="2686705"/>
            <a:ext cx="3962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J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3425" y="3029211"/>
            <a:ext cx="4299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1963" y="3371717"/>
            <a:ext cx="4475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9486" y="3641684"/>
            <a:ext cx="4299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28899" y="4343400"/>
            <a:ext cx="3962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L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078" y="4643735"/>
            <a:ext cx="4475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G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7769" y="5024735"/>
            <a:ext cx="481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26274" y="5708358"/>
            <a:ext cx="4138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  <a:endParaRPr lang="en-US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6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861899" y="1066800"/>
            <a:ext cx="7270774" cy="1600200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review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are rivers a potential cause for conflict?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861899" y="2895600"/>
            <a:ext cx="7270774" cy="1752600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people use rivers in many ways –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drinking water, waste disposal,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cheap transportation, swimming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fishing. boating, waterskiing . . 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861899" y="4953000"/>
            <a:ext cx="7270774" cy="1752600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rivers always flow downhill –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whatever people do in or to a river upstream</a:t>
            </a:r>
          </a:p>
          <a:p>
            <a:pPr algn="ctr"/>
            <a:r>
              <a:rPr lang="en-US" sz="240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affect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who live downstream.</a:t>
            </a:r>
          </a:p>
        </p:txBody>
      </p:sp>
    </p:spTree>
    <p:extLst>
      <p:ext uri="{BB962C8B-B14F-4D97-AF65-F5344CB8AC3E}">
        <p14:creationId xmlns:p14="http://schemas.microsoft.com/office/powerpoint/2010/main" val="184596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2590800" y="1981200"/>
            <a:ext cx="6019800" cy="4876800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2016, Phil </a:t>
            </a:r>
            <a:r>
              <a:rPr lang="en-US" sz="16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Gersmehl</a:t>
            </a:r>
            <a:endParaRPr lang="en-US" sz="16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who saw this presentation at a workshop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downloaded it from our internet site have permission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a copy on their own computers for these purposes: 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1. to help them review the workshop,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2. to show to colleagues or administrators,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3. to show the presentation in </a:t>
            </a:r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</a:t>
            </a:r>
            <a:b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or </a:t>
            </a:r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they lead at teacher conferences,</a:t>
            </a:r>
          </a:p>
          <a:p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4. to use individual frames (with attribution)</a:t>
            </a:r>
            <a:b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in their own class or conference presentations.</a:t>
            </a:r>
          </a:p>
          <a:p>
            <a:pPr algn="ctr"/>
            <a:endParaRPr lang="en-US" sz="9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permission for </a:t>
            </a:r>
            <a:r>
              <a:rPr lang="en-US" sz="1600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use, 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posting frames on a personal blog</a:t>
            </a:r>
            <a:b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uploading to any network or website, </a:t>
            </a:r>
          </a:p>
          <a:p>
            <a:pPr algn="ctr"/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pgersmehl@gmail.com 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1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rgbClr val="FFE9C9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6098</TotalTime>
  <Words>171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Visual Vocabulary in Geographic Education</dc:title>
  <dc:creator>PG</dc:creator>
  <cp:lastModifiedBy>PG</cp:lastModifiedBy>
  <cp:revision>275</cp:revision>
  <cp:lastPrinted>2015-07-27T19:23:54Z</cp:lastPrinted>
  <dcterms:created xsi:type="dcterms:W3CDTF">2013-12-20T00:46:28Z</dcterms:created>
  <dcterms:modified xsi:type="dcterms:W3CDTF">2016-03-01T02:36:31Z</dcterms:modified>
</cp:coreProperties>
</file>